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99" r:id="rId4"/>
    <p:sldId id="298" r:id="rId5"/>
    <p:sldId id="312" r:id="rId6"/>
    <p:sldId id="313" r:id="rId7"/>
    <p:sldId id="258" r:id="rId8"/>
    <p:sldId id="287" r:id="rId9"/>
    <p:sldId id="289" r:id="rId10"/>
    <p:sldId id="301" r:id="rId11"/>
    <p:sldId id="290" r:id="rId12"/>
    <p:sldId id="314" r:id="rId13"/>
    <p:sldId id="291" r:id="rId14"/>
    <p:sldId id="315" r:id="rId15"/>
    <p:sldId id="316" r:id="rId16"/>
    <p:sldId id="300" r:id="rId17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  <a:srgbClr val="E71C0C"/>
    <a:srgbClr val="E9A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66652-B5FD-4AD5-B319-764C4DE68F86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97326-7AE0-42F6-854E-F82AF873A8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17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" name="矩形 17"/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34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7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958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58852" y="906464"/>
            <a:ext cx="10418233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87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19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 flipV="1">
            <a:off x="93134" y="2376489"/>
            <a:ext cx="1201843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93134" y="2341564"/>
            <a:ext cx="12018433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8" name="矩形 17"/>
          <p:cNvSpPr/>
          <p:nvPr/>
        </p:nvSpPr>
        <p:spPr>
          <a:xfrm>
            <a:off x="91018" y="2468564"/>
            <a:ext cx="12020549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3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1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44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06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6" name="圓角矩形 14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86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91018" y="4683126"/>
            <a:ext cx="12009967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4"/>
          <p:cNvSpPr/>
          <p:nvPr/>
        </p:nvSpPr>
        <p:spPr>
          <a:xfrm>
            <a:off x="91018" y="4649789"/>
            <a:ext cx="12009967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5"/>
          <p:cNvSpPr/>
          <p:nvPr/>
        </p:nvSpPr>
        <p:spPr>
          <a:xfrm>
            <a:off x="91018" y="4773614"/>
            <a:ext cx="12009967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79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8" name="圓角矩形 7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3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cid:image003.png@01D65F67.0B00083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9684E4D5-1440-477B-5AC6-92A85ECF4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7200" y="3872204"/>
            <a:ext cx="8534400" cy="928396"/>
          </a:xfrm>
        </p:spPr>
        <p:txBody>
          <a:bodyPr/>
          <a:lstStyle/>
          <a:p>
            <a:r>
              <a:rPr lang="zh-TW" altLang="en-US" sz="2800" dirty="0">
                <a:solidFill>
                  <a:srgbClr val="E9A47D"/>
                </a:solidFill>
              </a:rPr>
              <a:t>報告人</a:t>
            </a:r>
            <a:r>
              <a:rPr lang="en-US" altLang="zh-TW" sz="2800" dirty="0">
                <a:solidFill>
                  <a:srgbClr val="E9A47D"/>
                </a:solidFill>
              </a:rPr>
              <a:t>:</a:t>
            </a:r>
            <a:r>
              <a:rPr lang="zh-TW" altLang="en-US" sz="2800" dirty="0">
                <a:solidFill>
                  <a:srgbClr val="E9A47D"/>
                </a:solidFill>
              </a:rPr>
              <a:t>林萬郝</a:t>
            </a:r>
            <a:endParaRPr lang="en-US" altLang="zh-TW" sz="2800" dirty="0">
              <a:solidFill>
                <a:srgbClr val="E9A47D"/>
              </a:solidFill>
            </a:endParaRPr>
          </a:p>
          <a:p>
            <a:r>
              <a:rPr lang="en-US" altLang="zh-TW" sz="2800" dirty="0" smtClean="0">
                <a:solidFill>
                  <a:srgbClr val="E9A47D"/>
                </a:solidFill>
              </a:rPr>
              <a:t>2022/06/30-2022/07/13</a:t>
            </a:r>
            <a:endParaRPr lang="zh-TW" altLang="en-US" sz="2800" dirty="0">
              <a:solidFill>
                <a:srgbClr val="E9A47D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A48C41-2D09-C8CF-3E83-5BD222280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dirty="0">
                <a:solidFill>
                  <a:schemeClr val="tx1"/>
                </a:solidFill>
              </a:rPr>
              <a:t>新人週報</a:t>
            </a:r>
          </a:p>
        </p:txBody>
      </p:sp>
    </p:spTree>
    <p:extLst>
      <p:ext uri="{BB962C8B-B14F-4D97-AF65-F5344CB8AC3E}">
        <p14:creationId xmlns:p14="http://schemas.microsoft.com/office/powerpoint/2010/main" val="3963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cid:image003.png@01D65F67.0B000830"/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25" y="1471349"/>
            <a:ext cx="631444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814753" y="1118527"/>
            <a:ext cx="5947408" cy="513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(1) Z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軸從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Escape Position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高速移動到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Air Cut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起始位置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(2) 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由於裝載的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Wafer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厚度不一定相同，若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軸以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高速下降至預設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Wafer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厚度，可能導致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Wafer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破裂，故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軸在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Air Cut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由高速減慢至低速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(P1 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   Feed Rate)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(3) Z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軸以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P1 Feed Rate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的速度移動至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P1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(4) Z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軸以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P2 Feed Rate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的速度移動至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P2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(5) Z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軸以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P3 Feed Rate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的速度移動至</a:t>
            </a:r>
            <a:r>
              <a:rPr lang="en-US" altLang="zh-TW" dirty="0" smtClean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P3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(6) 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研磨完成後，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軸位置不變，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Chuck table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依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程式設定的時間旋轉，增加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Wafer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表面的平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整性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(7) 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當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Spark out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結束後，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軸先以低速離開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   Wafer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表面，避免在表面產生任何傷痕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  <a:p>
            <a:pPr>
              <a:lnSpc>
                <a:spcPts val="2800"/>
              </a:lnSpc>
              <a:spcAft>
                <a:spcPts val="0"/>
              </a:spcAft>
            </a:pPr>
            <a:r>
              <a:rPr lang="en-US" altLang="zh-TW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(8) Z</a:t>
            </a:r>
            <a:r>
              <a:rPr lang="zh-TW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軸以高速上升至</a:t>
            </a:r>
            <a:r>
              <a:rPr lang="en-US" altLang="zh-TW" dirty="0">
                <a:latin typeface="Bahnschrift Condensed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Escape position</a:t>
            </a:r>
            <a:endParaRPr lang="zh-TW" altLang="zh-TW" dirty="0">
              <a:latin typeface="Bahnschrift Condensed" panose="020B0502040204020203" pitchFamily="34" charset="0"/>
              <a:cs typeface="新細明體" panose="02020500000000000000" pitchFamily="18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88024" y="356638"/>
            <a:ext cx="529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四</a:t>
            </a:r>
            <a:r>
              <a:rPr lang="zh-TW" altLang="en-US" sz="3200" dirty="0" smtClean="0"/>
              <a:t>、研磨流程圖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455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940495"/>
              </p:ext>
            </p:extLst>
          </p:nvPr>
        </p:nvGraphicFramePr>
        <p:xfrm>
          <a:off x="2127740" y="3067849"/>
          <a:ext cx="8229598" cy="3411418"/>
        </p:xfrm>
        <a:graphic>
          <a:graphicData uri="http://schemas.openxmlformats.org/drawingml/2006/table">
            <a:tbl>
              <a:tblPr/>
              <a:tblGrid>
                <a:gridCol w="633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618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GRD-2      </a:t>
                      </a:r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11.5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MIL 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recipe</a:t>
                      </a:r>
                      <a:r>
                        <a:rPr lang="zh-TW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          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(1</a:t>
                      </a:r>
                      <a:r>
                        <a:rPr lang="zh-TW" alt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altLang="zh-TW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MIL = 25.4 </a:t>
                      </a:r>
                      <a:r>
                        <a:rPr lang="el-GR" altLang="zh-TW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μ</a:t>
                      </a:r>
                      <a:r>
                        <a:rPr lang="en-US" altLang="zh-TW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792" marR="8792" marT="87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9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8792" marR="8792" marT="87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Z1 spindle:4800 rpm</a:t>
                      </a:r>
                      <a:r>
                        <a:rPr lang="zh-TW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43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Z1</a:t>
                      </a:r>
                    </a:p>
                  </a:txBody>
                  <a:tcPr marL="8792" marR="8792" marT="87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Origin Thick.(um)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900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Air Cut(um)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P1 Thick.(um)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750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P2 Thick.(um)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555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P3 Thick.(um)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515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22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Feed Rate(um/s)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Feed Rate(um/s)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Feed Rate(um/s)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22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Chuck Table(rpm)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Chuck Table(rpm)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Chuck Table(rpm)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Excape Thic(um)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Spark Out(rev)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Feed Rate(um/s)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Chuck Table(rpm)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Chuck Table(rpm)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Process Time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111.3333333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43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Z2</a:t>
                      </a:r>
                    </a:p>
                  </a:txBody>
                  <a:tcPr marL="8792" marR="8792" marT="87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Z2</a:t>
                      </a:r>
                      <a:r>
                        <a:rPr lang="en-US" altLang="zh-TW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spindle:5500 rpm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792" marR="8792" marT="87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Origin Thick.(um)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Air Cut(um)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b"/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P1 Thick.(um)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515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P2 Thick.(um)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505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P3 Thick.(um)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490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Feed Rate(um/s)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Feed Rate(um/s)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Feed Rate(um/s)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Chuck Table(rpm)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Chuck Table(rpm)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Chuck Table(rpm)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Excape Thic(um)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Spark Out(rev)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Feed Rate(um/s)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222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Chuck Table(rpm)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Chuck Table(rpm)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Process Time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88</a:t>
                      </a:r>
                    </a:p>
                  </a:txBody>
                  <a:tcPr marL="8792" marR="8792" marT="87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127739" y="1064523"/>
            <a:ext cx="812409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GRIND MODE</a:t>
            </a:r>
            <a:r>
              <a: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畫面中，可調整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Air cut</a:t>
            </a:r>
            <a:r>
              <a: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Wafer</a:t>
            </a:r>
            <a:r>
              <a: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的原始厚度，並且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P1~P3</a:t>
            </a:r>
            <a:r>
              <a: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三段可依需求分別調整欲磨之厚度、速率以及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Chuck table</a:t>
            </a:r>
            <a:r>
              <a: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轉速。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Spark out</a:t>
            </a:r>
            <a:r>
              <a: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時間單位為秒，亦可調整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Chuck table</a:t>
            </a:r>
            <a:r>
              <a: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轉速，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Escape</a:t>
            </a:r>
            <a:r>
              <a: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調整同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P1~P3</a:t>
            </a:r>
            <a:r>
              <a: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kumimoji="0" lang="zh-TW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27740" y="1930590"/>
            <a:ext cx="793945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zh-TW" sz="1600" dirty="0"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Process Time</a:t>
            </a:r>
            <a:r>
              <a:rPr kumimoji="0" lang="zh-TW" altLang="en-US" sz="1600" dirty="0"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計算方式為</a:t>
            </a:r>
            <a:r>
              <a:rPr kumimoji="0" lang="en-US" altLang="zh-TW" sz="1600" dirty="0">
                <a:latin typeface="Bahnschrift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endParaRPr kumimoji="0" lang="en-US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{[(Original Thick + </a:t>
            </a:r>
            <a:r>
              <a:rPr kumimoji="0" lang="en-US" altLang="zh-TW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Aircut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)-P1 Thick] / P1 Feed Rate} + [(P1 Thick-P2 Thick) / P2 Feed Rate] + [(P2 Thick-P3 Thick) / P3 Feed Rate] + Spark out + (Escape Thick / Escape Feed Rate) = Process time</a:t>
            </a:r>
            <a:endParaRPr kumimoji="0" lang="en-US" altLang="zh-TW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88024" y="356638"/>
            <a:ext cx="529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五、程式設定</a:t>
            </a:r>
            <a:endParaRPr lang="zh-TW" altLang="en-US" sz="3200" dirty="0"/>
          </a:p>
        </p:txBody>
      </p:sp>
      <p:sp>
        <p:nvSpPr>
          <p:cNvPr id="8" name="圓角矩形 7"/>
          <p:cNvSpPr/>
          <p:nvPr/>
        </p:nvSpPr>
        <p:spPr>
          <a:xfrm>
            <a:off x="3789485" y="505964"/>
            <a:ext cx="4615961" cy="352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常用程式</a:t>
            </a:r>
            <a:r>
              <a:rPr lang="en-US" altLang="zh-TW" b="1" dirty="0">
                <a:latin typeface="+mj-ea"/>
              </a:rPr>
              <a:t>20Mil ,16Mil ,14Mil ,11.5Mil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6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88024" y="356638"/>
            <a:ext cx="529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Bahnschrift" panose="020B0502040204020203" pitchFamily="34" charset="0"/>
              </a:rPr>
              <a:t>六、</a:t>
            </a:r>
            <a:r>
              <a:rPr lang="en-US" altLang="zh-TW" sz="3200" dirty="0" smtClean="0">
                <a:latin typeface="Bahnschrift" panose="020B0502040204020203" pitchFamily="34" charset="0"/>
              </a:rPr>
              <a:t>PM</a:t>
            </a:r>
            <a:r>
              <a:rPr lang="zh-TW" altLang="en-US" sz="3200" dirty="0" smtClean="0">
                <a:latin typeface="Bahnschrift" panose="020B0502040204020203" pitchFamily="34" charset="0"/>
              </a:rPr>
              <a:t>流程</a:t>
            </a:r>
            <a:endParaRPr lang="zh-TW" altLang="en-US" sz="3200" dirty="0">
              <a:latin typeface="Bahnschrift" panose="020B0502040204020203" pitchFamily="34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701312" y="1125413"/>
            <a:ext cx="4181328" cy="71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Bahnschrift" panose="020B0502040204020203" pitchFamily="34" charset="0"/>
              </a:rPr>
              <a:t>1.</a:t>
            </a:r>
            <a:r>
              <a:rPr lang="zh-TW" altLang="en-US" sz="2400" dirty="0" smtClean="0">
                <a:latin typeface="Bahnschrift" panose="020B0502040204020203" pitchFamily="34" charset="0"/>
              </a:rPr>
              <a:t>機台</a:t>
            </a:r>
            <a:r>
              <a:rPr lang="en-US" altLang="zh-TW" sz="2800" dirty="0" smtClean="0">
                <a:latin typeface="Bahnschrift" panose="020B0502040204020203" pitchFamily="34" charset="0"/>
              </a:rPr>
              <a:t>SPINDLE</a:t>
            </a:r>
            <a:r>
              <a:rPr lang="zh-TW" altLang="en-US" sz="2400" dirty="0" smtClean="0">
                <a:latin typeface="Bahnschrift" panose="020B0502040204020203" pitchFamily="34" charset="0"/>
              </a:rPr>
              <a:t>停止旋轉</a:t>
            </a:r>
            <a:r>
              <a:rPr lang="en-US" altLang="zh-TW" sz="2400" dirty="0" smtClean="0">
                <a:latin typeface="Bahnschrift" panose="020B0502040204020203" pitchFamily="34" charset="0"/>
              </a:rPr>
              <a:t>(WARN</a:t>
            </a:r>
            <a:r>
              <a:rPr lang="zh-TW" altLang="en-US" sz="2400" dirty="0" smtClean="0">
                <a:latin typeface="Bahnschrift" panose="020B0502040204020203" pitchFamily="34" charset="0"/>
              </a:rPr>
              <a:t> </a:t>
            </a:r>
            <a:r>
              <a:rPr lang="en-US" altLang="zh-TW" sz="2400" dirty="0" smtClean="0">
                <a:latin typeface="Bahnschrift" panose="020B0502040204020203" pitchFamily="34" charset="0"/>
              </a:rPr>
              <a:t>UP)</a:t>
            </a:r>
            <a:endParaRPr lang="zh-TW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701312" y="1927675"/>
            <a:ext cx="4181328" cy="658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Bahnschrift" panose="020B0502040204020203" pitchFamily="34" charset="0"/>
              </a:rPr>
              <a:t>2..Z1</a:t>
            </a:r>
            <a:r>
              <a:rPr lang="zh-TW" altLang="en-US" sz="2400" b="1" dirty="0" smtClean="0">
                <a:latin typeface="Bahnschrift" panose="020B0502040204020203" pitchFamily="34" charset="0"/>
              </a:rPr>
              <a:t>、</a:t>
            </a:r>
            <a:r>
              <a:rPr lang="en-US" altLang="zh-TW" sz="2400" b="1" dirty="0" smtClean="0">
                <a:latin typeface="Bahnschrift" panose="020B0502040204020203" pitchFamily="34" charset="0"/>
              </a:rPr>
              <a:t>Z2</a:t>
            </a:r>
            <a:r>
              <a:rPr lang="zh-TW" altLang="en-US" sz="2400" b="1" dirty="0" smtClean="0">
                <a:latin typeface="Bahnschrift" panose="020B0502040204020203" pitchFamily="34" charset="0"/>
              </a:rPr>
              <a:t>升高至</a:t>
            </a:r>
            <a:r>
              <a:rPr lang="en-US" altLang="zh-TW" sz="2400" b="1" dirty="0" smtClean="0">
                <a:latin typeface="Bahnschrift" panose="020B0502040204020203" pitchFamily="34" charset="0"/>
              </a:rPr>
              <a:t>Escape </a:t>
            </a:r>
            <a:r>
              <a:rPr lang="en-US" altLang="zh-TW" sz="2400" b="1" dirty="0" err="1" smtClean="0">
                <a:latin typeface="Bahnschrift" panose="020B0502040204020203" pitchFamily="34" charset="0"/>
              </a:rPr>
              <a:t>postion</a:t>
            </a:r>
            <a:endParaRPr lang="zh-TW" altLang="en-US" sz="2400" b="1" dirty="0">
              <a:latin typeface="Bahnschrift" panose="020B0502040204020203" pitchFamily="34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701312" y="2644143"/>
            <a:ext cx="4181328" cy="752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Bahnschrift" panose="020B0502040204020203" pitchFamily="34" charset="0"/>
              </a:rPr>
              <a:t>3.</a:t>
            </a:r>
            <a:r>
              <a:rPr lang="zh-TW" altLang="en-US" sz="2400" dirty="0" smtClean="0">
                <a:latin typeface="Bahnschrift" panose="020B0502040204020203" pitchFamily="34" charset="0"/>
              </a:rPr>
              <a:t>打開</a:t>
            </a:r>
            <a:r>
              <a:rPr lang="en-US" altLang="zh-TW" sz="2400" dirty="0" smtClean="0">
                <a:latin typeface="Bahnschrift" panose="020B0502040204020203" pitchFamily="34" charset="0"/>
              </a:rPr>
              <a:t>Side Cover</a:t>
            </a:r>
            <a:r>
              <a:rPr lang="zh-TW" altLang="en-US" sz="2400" dirty="0" smtClean="0">
                <a:latin typeface="Bahnschrift" panose="020B0502040204020203" pitchFamily="34" charset="0"/>
              </a:rPr>
              <a:t>將</a:t>
            </a:r>
            <a:r>
              <a:rPr lang="en-US" altLang="zh-TW" sz="2400" dirty="0" smtClean="0">
                <a:latin typeface="Bahnschrift" panose="020B0502040204020203" pitchFamily="34" charset="0"/>
              </a:rPr>
              <a:t>Wheel</a:t>
            </a:r>
            <a:r>
              <a:rPr lang="zh-TW" altLang="en-US" sz="2400" dirty="0" smtClean="0">
                <a:latin typeface="Bahnschrift" panose="020B0502040204020203" pitchFamily="34" charset="0"/>
              </a:rPr>
              <a:t>及其周邊清潔乾淨</a:t>
            </a:r>
            <a:endParaRPr lang="zh-TW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6050280" y="1439461"/>
            <a:ext cx="16154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Bahnschrift" panose="020B0502040204020203" pitchFamily="34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7920644" y="991691"/>
            <a:ext cx="2533996" cy="10502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點選</a:t>
            </a:r>
            <a:r>
              <a:rPr lang="en-US" altLang="zh-TW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status</a:t>
            </a:r>
            <a:r>
              <a:rPr lang="zh-TW" alt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分別紀錄</a:t>
            </a:r>
            <a:r>
              <a:rPr lang="en-US" altLang="zh-TW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Z1&amp;Z2</a:t>
            </a:r>
            <a:r>
              <a:rPr lang="zh-TW" alt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厚度、研磨片數、總片數</a:t>
            </a:r>
            <a:endParaRPr lang="zh-TW" altLang="en-US" dirty="0">
              <a:solidFill>
                <a:schemeClr val="tx2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6050280" y="3034388"/>
            <a:ext cx="16154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Bahnschrift" panose="020B0502040204020203" pitchFamily="34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920644" y="2586618"/>
            <a:ext cx="2335876" cy="81855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量測、紀錄</a:t>
            </a:r>
            <a:r>
              <a:rPr lang="en-US" altLang="zh-TW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Wheel</a:t>
            </a:r>
            <a:r>
              <a:rPr lang="zh-TW" alt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實際厚度</a:t>
            </a:r>
            <a:endParaRPr lang="zh-TW" altLang="en-US" dirty="0">
              <a:solidFill>
                <a:schemeClr val="tx2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1701312" y="3454446"/>
            <a:ext cx="4181328" cy="662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Bahnschrift" panose="020B0502040204020203" pitchFamily="34" charset="0"/>
              </a:rPr>
              <a:t>4.</a:t>
            </a:r>
            <a:r>
              <a:rPr lang="zh-TW" altLang="en-US" sz="2400" dirty="0" smtClean="0">
                <a:latin typeface="Bahnschrift" panose="020B0502040204020203" pitchFamily="34" charset="0"/>
              </a:rPr>
              <a:t>調整</a:t>
            </a:r>
            <a:r>
              <a:rPr lang="en-US" altLang="zh-TW" sz="2400" dirty="0" smtClean="0">
                <a:latin typeface="Bahnschrift" panose="020B0502040204020203" pitchFamily="34" charset="0"/>
              </a:rPr>
              <a:t>H-gauge</a:t>
            </a:r>
            <a:r>
              <a:rPr lang="zh-TW" altLang="en-US" sz="2400" dirty="0" smtClean="0">
                <a:latin typeface="Bahnschrift" panose="020B0502040204020203" pitchFamily="34" charset="0"/>
              </a:rPr>
              <a:t>高度約至</a:t>
            </a:r>
            <a:r>
              <a:rPr lang="en-US" altLang="zh-TW" sz="2400" dirty="0" smtClean="0">
                <a:latin typeface="Bahnschrift" panose="020B0502040204020203" pitchFamily="34" charset="0"/>
              </a:rPr>
              <a:t>-100</a:t>
            </a:r>
            <a:endParaRPr lang="zh-TW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1701312" y="4941714"/>
            <a:ext cx="4181328" cy="709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Bahnschrift" panose="020B0502040204020203" pitchFamily="34" charset="0"/>
              </a:rPr>
              <a:t>6.</a:t>
            </a:r>
            <a:r>
              <a:rPr lang="zh-TW" altLang="en-US" sz="2400" dirty="0" smtClean="0">
                <a:latin typeface="Bahnschrift" panose="020B0502040204020203" pitchFamily="34" charset="0"/>
              </a:rPr>
              <a:t>傳送</a:t>
            </a:r>
            <a:r>
              <a:rPr lang="en-US" altLang="zh-TW" sz="2400" dirty="0" smtClean="0">
                <a:latin typeface="Bahnschrift" panose="020B0502040204020203" pitchFamily="34" charset="0"/>
              </a:rPr>
              <a:t>&amp;</a:t>
            </a:r>
            <a:r>
              <a:rPr lang="zh-TW" altLang="en-US" sz="2400" dirty="0" smtClean="0">
                <a:latin typeface="Bahnschrift" panose="020B0502040204020203" pitchFamily="34" charset="0"/>
              </a:rPr>
              <a:t>試磨</a:t>
            </a:r>
            <a:endParaRPr lang="zh-TW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1701312" y="4174583"/>
            <a:ext cx="4181328" cy="709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Bahnschrift" panose="020B0502040204020203" pitchFamily="34" charset="0"/>
              </a:rPr>
              <a:t>5.</a:t>
            </a:r>
            <a:r>
              <a:rPr lang="zh-TW" altLang="en-US" sz="2400" dirty="0" smtClean="0">
                <a:latin typeface="Bahnschrift" panose="020B0502040204020203" pitchFamily="34" charset="0"/>
              </a:rPr>
              <a:t>開啟</a:t>
            </a:r>
            <a:r>
              <a:rPr lang="en-US" altLang="zh-TW" sz="2400" dirty="0" smtClean="0">
                <a:latin typeface="Bahnschrift" panose="020B0502040204020203" pitchFamily="34" charset="0"/>
              </a:rPr>
              <a:t>SPINDLE</a:t>
            </a:r>
            <a:r>
              <a:rPr lang="zh-TW" altLang="en-US" sz="2400" dirty="0" smtClean="0">
                <a:latin typeface="Bahnschrift" panose="020B0502040204020203" pitchFamily="34" charset="0"/>
              </a:rPr>
              <a:t>注意</a:t>
            </a:r>
            <a:r>
              <a:rPr lang="en-US" altLang="zh-TW" sz="2400" dirty="0" smtClean="0">
                <a:latin typeface="Bahnschrift" panose="020B0502040204020203" pitchFamily="34" charset="0"/>
              </a:rPr>
              <a:t>FLOW</a:t>
            </a:r>
            <a:r>
              <a:rPr lang="zh-TW" altLang="en-US" sz="2400" dirty="0" smtClean="0">
                <a:latin typeface="Bahnschrift" panose="020B0502040204020203" pitchFamily="34" charset="0"/>
              </a:rPr>
              <a:t>水位調至適中大小</a:t>
            </a:r>
            <a:endParaRPr lang="zh-TW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1701312" y="5708845"/>
            <a:ext cx="4181328" cy="709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Bahnschrift" panose="020B0502040204020203" pitchFamily="34" charset="0"/>
              </a:rPr>
              <a:t>7</a:t>
            </a:r>
            <a:r>
              <a:rPr lang="en-US" altLang="zh-TW" sz="2400" dirty="0" smtClean="0">
                <a:latin typeface="Bahnschrift" panose="020B0502040204020203" pitchFamily="34" charset="0"/>
              </a:rPr>
              <a:t>.</a:t>
            </a:r>
            <a:r>
              <a:rPr lang="zh-TW" altLang="en-US" sz="2400" dirty="0" smtClean="0">
                <a:latin typeface="Bahnschrift" panose="020B0502040204020203" pitchFamily="34" charset="0"/>
              </a:rPr>
              <a:t>測量試磨片厚度是否標準</a:t>
            </a:r>
            <a:endParaRPr lang="zh-TW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19" name="向右箭號 18"/>
          <p:cNvSpPr/>
          <p:nvPr/>
        </p:nvSpPr>
        <p:spPr>
          <a:xfrm>
            <a:off x="6050280" y="5331959"/>
            <a:ext cx="16154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Bahnschrift" panose="020B0502040204020203" pitchFamily="34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7920644" y="4884189"/>
            <a:ext cx="2335876" cy="81855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傳送前先</a:t>
            </a:r>
            <a:r>
              <a:rPr lang="en-US" altLang="zh-TW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initialize</a:t>
            </a:r>
            <a:endParaRPr lang="zh-TW" altLang="en-US" dirty="0">
              <a:solidFill>
                <a:schemeClr val="tx2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" name="Picture 3" descr="100_173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05" y="1634448"/>
            <a:ext cx="4257153" cy="319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304405" y="5074612"/>
            <a:ext cx="930063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latin typeface="Arial" charset="0"/>
              </a:rPr>
              <a:t>Unload</a:t>
            </a:r>
          </a:p>
          <a:p>
            <a:pPr algn="ctr"/>
            <a:r>
              <a:rPr lang="en-US" altLang="zh-TW" sz="1400" b="1" dirty="0">
                <a:latin typeface="Arial" charset="0"/>
              </a:rPr>
              <a:t>Cassette</a:t>
            </a:r>
          </a:p>
          <a:p>
            <a:pPr algn="ctr"/>
            <a:r>
              <a:rPr lang="en-US" altLang="zh-TW" sz="1400" b="1" dirty="0">
                <a:latin typeface="Arial" charset="0"/>
              </a:rPr>
              <a:t>Stage</a:t>
            </a: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 flipV="1">
            <a:off x="10167609" y="4683729"/>
            <a:ext cx="313259" cy="562572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6899950" y="4671898"/>
            <a:ext cx="3945" cy="408226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7960589" y="5319970"/>
            <a:ext cx="695325" cy="306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latin typeface="Arial" charset="0"/>
              </a:rPr>
              <a:t>Robot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8824685" y="5105131"/>
            <a:ext cx="1236662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latin typeface="Arial" charset="0"/>
              </a:rPr>
              <a:t>Chuck Table</a:t>
            </a:r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 flipV="1">
            <a:off x="7816572" y="3561373"/>
            <a:ext cx="1440161" cy="1542573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 flipV="1">
            <a:off x="8320629" y="4455874"/>
            <a:ext cx="0" cy="86221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9566782" y="3135636"/>
            <a:ext cx="1216122" cy="502501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264305" y="1493624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功能</a:t>
            </a:r>
            <a:r>
              <a:rPr lang="en-US" altLang="zh-TW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dirty="0">
                <a:latin typeface="Bahnschrift" panose="020B0502040204020203" pitchFamily="34" charset="0"/>
                <a:ea typeface="標楷體" panose="03000509000000000000" pitchFamily="65" charset="-120"/>
              </a:rPr>
              <a:t>晶背</a:t>
            </a:r>
            <a:r>
              <a:rPr lang="zh-TW" altLang="en-US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研磨後會將晶面貼膠</a:t>
            </a:r>
            <a:r>
              <a:rPr lang="zh-TW" altLang="en-US" dirty="0">
                <a:latin typeface="Bahnschrift" panose="020B0502040204020203" pitchFamily="34" charset="0"/>
                <a:ea typeface="標楷體" panose="03000509000000000000" pitchFamily="65" charset="-120"/>
              </a:rPr>
              <a:t>撕除</a:t>
            </a:r>
            <a:r>
              <a:rPr lang="zh-TW" altLang="en-US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。</a:t>
            </a:r>
            <a:endParaRPr lang="zh-TW" altLang="en-US" dirty="0">
              <a:latin typeface="Bahnschrift" panose="020B0502040204020203" pitchFamily="34" charset="0"/>
              <a:ea typeface="標楷體" panose="03000509000000000000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264305" y="2331318"/>
            <a:ext cx="345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Bahnschrift" panose="020B0502040204020203" pitchFamily="34" charset="0"/>
                <a:ea typeface="標楷體" panose="03000509000000000000" pitchFamily="65" charset="-120"/>
              </a:rPr>
              <a:t>機台</a:t>
            </a:r>
            <a:r>
              <a:rPr lang="zh-TW" altLang="en-US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傳送</a:t>
            </a:r>
            <a:r>
              <a:rPr lang="en-US" altLang="zh-TW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dirty="0">
                <a:latin typeface="Bahnschrift" panose="020B0502040204020203" pitchFamily="34" charset="0"/>
                <a:ea typeface="標楷體" panose="03000509000000000000" pitchFamily="65" charset="-120"/>
              </a:rPr>
              <a:t>LOADLOCK </a:t>
            </a:r>
            <a:r>
              <a:rPr lang="zh-TW" altLang="en-US" dirty="0">
                <a:latin typeface="Bahnschrift" panose="020B0502040204020203" pitchFamily="34" charset="0"/>
                <a:ea typeface="標楷體" panose="03000509000000000000" pitchFamily="65" charset="-120"/>
              </a:rPr>
              <a:t>先傳到轉平邊地方轉好，放</a:t>
            </a:r>
            <a:r>
              <a:rPr lang="zh-TW" altLang="en-US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到</a:t>
            </a:r>
            <a:r>
              <a:rPr lang="en-US" altLang="zh-TW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Chuck table</a:t>
            </a:r>
            <a:r>
              <a:rPr lang="zh-TW" altLang="en-US" dirty="0">
                <a:latin typeface="Bahnschrift" panose="020B0502040204020203" pitchFamily="34" charset="0"/>
                <a:ea typeface="標楷體" panose="03000509000000000000" pitchFamily="65" charset="-120"/>
              </a:rPr>
              <a:t>，執行</a:t>
            </a:r>
            <a:r>
              <a:rPr lang="en-US" altLang="zh-TW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WAFER</a:t>
            </a:r>
            <a:r>
              <a:rPr lang="zh-TW" altLang="en-US" dirty="0">
                <a:latin typeface="Bahnschrift" panose="020B0502040204020203" pitchFamily="34" charset="0"/>
                <a:ea typeface="標楷體" panose="03000509000000000000" pitchFamily="65" charset="-120"/>
              </a:rPr>
              <a:t>撕</a:t>
            </a:r>
            <a:r>
              <a:rPr lang="zh-TW" altLang="en-US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膠程序</a:t>
            </a:r>
            <a:r>
              <a:rPr lang="en-US" altLang="zh-TW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,</a:t>
            </a:r>
            <a:r>
              <a:rPr lang="zh-TW" altLang="en-US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再傳回</a:t>
            </a:r>
            <a:r>
              <a:rPr lang="en-US" altLang="zh-TW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UNLOAD CASSETTE</a:t>
            </a:r>
            <a:r>
              <a:rPr lang="zh-TW" altLang="en-US" dirty="0" smtClean="0">
                <a:latin typeface="Bahnschrift" panose="020B0502040204020203" pitchFamily="34" charset="0"/>
                <a:ea typeface="標楷體" panose="03000509000000000000" pitchFamily="65" charset="-120"/>
              </a:rPr>
              <a:t>位置。</a:t>
            </a:r>
            <a:endParaRPr lang="zh-TW" altLang="en-US" dirty="0">
              <a:latin typeface="Bahnschrift" panose="020B0502040204020203" pitchFamily="34" charset="0"/>
              <a:ea typeface="標楷體" panose="03000509000000000000" pitchFamily="65" charset="-120"/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0536043" y="4926240"/>
            <a:ext cx="930063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latin typeface="Arial" charset="0"/>
              </a:rPr>
              <a:t>Load</a:t>
            </a:r>
          </a:p>
          <a:p>
            <a:pPr algn="ctr"/>
            <a:r>
              <a:rPr lang="en-US" altLang="zh-TW" sz="1400" b="1" dirty="0">
                <a:latin typeface="Arial" charset="0"/>
              </a:rPr>
              <a:t>Cassette</a:t>
            </a:r>
          </a:p>
          <a:p>
            <a:pPr algn="ctr"/>
            <a:r>
              <a:rPr lang="en-US" altLang="zh-TW" sz="1400" b="1" dirty="0">
                <a:latin typeface="Arial" charset="0"/>
              </a:rPr>
              <a:t>Stage</a:t>
            </a: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10824075" y="2981747"/>
            <a:ext cx="801823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latin typeface="Arial" charset="0"/>
              </a:rPr>
              <a:t>Aligner</a:t>
            </a:r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83" y="4000009"/>
            <a:ext cx="3600400" cy="249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3605749" y="350478"/>
            <a:ext cx="440857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四、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RIP</a:t>
            </a:r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撕膠 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9953</a:t>
            </a:r>
          </a:p>
          <a:p>
            <a:pPr algn="ctr"/>
            <a:endParaRPr lang="zh-TW" altLang="en-US" sz="4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217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22955" y="350478"/>
            <a:ext cx="39741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五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、震盪槽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9954</a:t>
            </a:r>
            <a:endParaRPr lang="en-US" altLang="zh-TW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algn="ctr"/>
            <a:endParaRPr lang="zh-TW" altLang="en-US" sz="4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6930" y="131430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>
                <a:latin typeface="Bahnschrift" panose="020B0502040204020203" pitchFamily="34" charset="0"/>
              </a:rPr>
              <a:t>(1)</a:t>
            </a:r>
            <a:r>
              <a:rPr lang="zh-TW" altLang="en-US" b="1" dirty="0">
                <a:latin typeface="Bahnschrift" panose="020B0502040204020203" pitchFamily="34" charset="0"/>
              </a:rPr>
              <a:t>功能</a:t>
            </a:r>
            <a:r>
              <a:rPr lang="en-US" altLang="zh-TW" b="1" dirty="0">
                <a:latin typeface="Bahnschrift" panose="020B0502040204020203" pitchFamily="34" charset="0"/>
              </a:rPr>
              <a:t>:</a:t>
            </a:r>
          </a:p>
          <a:p>
            <a:r>
              <a:rPr lang="zh-TW" altLang="en-US" dirty="0">
                <a:latin typeface="Bahnschrift" panose="020B0502040204020203" pitchFamily="34" charset="0"/>
              </a:rPr>
              <a:t>因研磨過後除貼膠貼附之晶面外仍有髒汙、水漬可能，</a:t>
            </a:r>
            <a:r>
              <a:rPr lang="zh-TW" altLang="en-US" dirty="0" smtClean="0">
                <a:latin typeface="Bahnschrift" panose="020B0502040204020203" pitchFamily="34" charset="0"/>
              </a:rPr>
              <a:t>故超音波</a:t>
            </a:r>
            <a:r>
              <a:rPr lang="zh-TW" altLang="en-US" dirty="0">
                <a:latin typeface="Bahnschrift" panose="020B0502040204020203" pitchFamily="34" charset="0"/>
              </a:rPr>
              <a:t>雙頻震盪  </a:t>
            </a:r>
            <a:r>
              <a:rPr lang="zh-TW" altLang="en-US" dirty="0" smtClean="0">
                <a:latin typeface="Bahnschrift" panose="020B0502040204020203" pitchFamily="34" charset="0"/>
              </a:rPr>
              <a:t>→ </a:t>
            </a:r>
            <a:r>
              <a:rPr lang="en-US" altLang="zh-TW" dirty="0" smtClean="0">
                <a:latin typeface="Bahnschrift" panose="020B0502040204020203" pitchFamily="34" charset="0"/>
              </a:rPr>
              <a:t>QDR</a:t>
            </a:r>
            <a:r>
              <a:rPr lang="zh-TW" altLang="en-US" dirty="0">
                <a:latin typeface="Bahnschrift" panose="020B0502040204020203" pitchFamily="34" charset="0"/>
              </a:rPr>
              <a:t>清洗 →</a:t>
            </a:r>
            <a:r>
              <a:rPr lang="zh-TW" altLang="en-US" dirty="0" smtClean="0">
                <a:latin typeface="Bahnschrift" panose="020B0502040204020203" pitchFamily="34" charset="0"/>
              </a:rPr>
              <a:t> </a:t>
            </a:r>
            <a:r>
              <a:rPr lang="en-US" altLang="zh-TW" dirty="0">
                <a:latin typeface="Bahnschrift" panose="020B0502040204020203" pitchFamily="34" charset="0"/>
              </a:rPr>
              <a:t>HPA</a:t>
            </a:r>
            <a:r>
              <a:rPr lang="zh-TW" altLang="en-US" dirty="0">
                <a:latin typeface="Bahnschrift" panose="020B0502040204020203" pitchFamily="34" charset="0"/>
              </a:rPr>
              <a:t>高溫吹烘乾</a:t>
            </a:r>
            <a:endParaRPr lang="en-US" altLang="zh-TW" dirty="0">
              <a:latin typeface="Bahnschrift" panose="020B0502040204020203" pitchFamily="34" charset="0"/>
            </a:endParaRPr>
          </a:p>
          <a:p>
            <a:r>
              <a:rPr lang="en-US" altLang="zh-TW" b="1" dirty="0">
                <a:latin typeface="Bahnschrift" panose="020B0502040204020203" pitchFamily="34" charset="0"/>
              </a:rPr>
              <a:t>(2)</a:t>
            </a:r>
            <a:r>
              <a:rPr lang="zh-TW" altLang="en-US" b="1" dirty="0">
                <a:latin typeface="Bahnschrift" panose="020B0502040204020203" pitchFamily="34" charset="0"/>
              </a:rPr>
              <a:t>超音波槽震盪</a:t>
            </a:r>
            <a:endParaRPr lang="en-US" altLang="zh-TW" b="1" dirty="0">
              <a:latin typeface="Bahnschrift" panose="020B0502040204020203" pitchFamily="34" charset="0"/>
            </a:endParaRPr>
          </a:p>
          <a:p>
            <a:r>
              <a:rPr lang="en-US" altLang="zh-TW" dirty="0">
                <a:latin typeface="Bahnschrift" panose="020B0502040204020203" pitchFamily="34" charset="0"/>
              </a:rPr>
              <a:t>ULTRASONIC GENERATOR FX-502 </a:t>
            </a:r>
            <a:r>
              <a:rPr lang="zh-TW" altLang="en-US" dirty="0">
                <a:latin typeface="Bahnschrift" panose="020B0502040204020203" pitchFamily="34" charset="0"/>
              </a:rPr>
              <a:t>震盪頻率 功率</a:t>
            </a:r>
            <a:r>
              <a:rPr lang="en-US" altLang="zh-TW" dirty="0">
                <a:latin typeface="Bahnschrift" panose="020B0502040204020203" pitchFamily="34" charset="0"/>
              </a:rPr>
              <a:t>:600w</a:t>
            </a:r>
            <a:r>
              <a:rPr lang="zh-TW" altLang="en-US" dirty="0">
                <a:latin typeface="Bahnschrift" panose="020B0502040204020203" pitchFamily="34" charset="0"/>
              </a:rPr>
              <a:t> 當液位達到則開始超音波清洗，每六秒變一次頻 </a:t>
            </a:r>
            <a:r>
              <a:rPr lang="en-US" altLang="zh-TW" dirty="0">
                <a:latin typeface="Bahnschrift" panose="020B0502040204020203" pitchFamily="34" charset="0"/>
              </a:rPr>
              <a:t>28K</a:t>
            </a:r>
            <a:r>
              <a:rPr lang="zh-TW" altLang="en-US" dirty="0">
                <a:latin typeface="Bahnschrift" panose="020B0502040204020203" pitchFamily="34" charset="0"/>
              </a:rPr>
              <a:t>及</a:t>
            </a:r>
            <a:r>
              <a:rPr lang="en-US" altLang="zh-TW" dirty="0">
                <a:latin typeface="Bahnschrift" panose="020B0502040204020203" pitchFamily="34" charset="0"/>
              </a:rPr>
              <a:t>40K</a:t>
            </a:r>
            <a:r>
              <a:rPr lang="zh-TW" altLang="en-US" dirty="0">
                <a:latin typeface="Bahnschrift" panose="020B0502040204020203" pitchFamily="34" charset="0"/>
              </a:rPr>
              <a:t>，持續</a:t>
            </a:r>
            <a:r>
              <a:rPr lang="en-US" altLang="zh-TW" dirty="0">
                <a:latin typeface="Bahnschrift" panose="020B0502040204020203" pitchFamily="34" charset="0"/>
              </a:rPr>
              <a:t>180</a:t>
            </a:r>
            <a:r>
              <a:rPr lang="zh-TW" altLang="en-US" dirty="0">
                <a:latin typeface="Bahnschrift" panose="020B0502040204020203" pitchFamily="34" charset="0"/>
              </a:rPr>
              <a:t>秒。 </a:t>
            </a:r>
            <a:endParaRPr lang="en-US" altLang="zh-TW" dirty="0">
              <a:latin typeface="Bahnschrif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6" t="10303" r="16546" b="13697"/>
          <a:stretch/>
        </p:blipFill>
        <p:spPr>
          <a:xfrm>
            <a:off x="1608457" y="3457264"/>
            <a:ext cx="2940924" cy="25825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5" t="7273" r="4000" b="2908"/>
          <a:stretch/>
        </p:blipFill>
        <p:spPr>
          <a:xfrm>
            <a:off x="4757888" y="3457264"/>
            <a:ext cx="3157642" cy="2582575"/>
          </a:xfrm>
          <a:prstGeom prst="rect">
            <a:avLst/>
          </a:prstGeom>
        </p:spPr>
      </p:pic>
      <p:sp>
        <p:nvSpPr>
          <p:cNvPr id="8" name="圓角矩形 12"/>
          <p:cNvSpPr txBox="1"/>
          <p:nvPr/>
        </p:nvSpPr>
        <p:spPr>
          <a:xfrm>
            <a:off x="8208129" y="1525328"/>
            <a:ext cx="3421652" cy="656115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 kern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左槽為雙頻震盪槽，按下啟動會儲水</a:t>
            </a:r>
            <a:endPara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12"/>
          <p:cNvSpPr txBox="1"/>
          <p:nvPr/>
        </p:nvSpPr>
        <p:spPr>
          <a:xfrm>
            <a:off x="8208129" y="2274690"/>
            <a:ext cx="3064278" cy="725402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震盪結束自動排水，取出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後放入中間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QDR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槽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12"/>
          <p:cNvSpPr txBox="1"/>
          <p:nvPr/>
        </p:nvSpPr>
        <p:spPr>
          <a:xfrm>
            <a:off x="8208129" y="3093339"/>
            <a:ext cx="3237685" cy="725401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啟動後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NOZZLE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噴頭噴水並關閉水槽水閥</a:t>
            </a:r>
            <a:r>
              <a:rPr lang="en-US" altLang="zh-TW" sz="1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Clean&amp;Overflow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前槽髒水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2"/>
          <p:cNvSpPr txBox="1"/>
          <p:nvPr/>
        </p:nvSpPr>
        <p:spPr>
          <a:xfrm>
            <a:off x="8208128" y="3934714"/>
            <a:ext cx="3237685" cy="725401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計時結束後放入最右方吹乾槽，啟動後氣噴頭會照設定時間吹攝氏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度之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HPA(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N2)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圓角矩形 12"/>
          <p:cNvSpPr txBox="1"/>
          <p:nvPr/>
        </p:nvSpPr>
        <p:spPr>
          <a:xfrm>
            <a:off x="8208128" y="4751578"/>
            <a:ext cx="3237684" cy="837361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水快速烤乾避免水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漬，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計時結束後，取出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EA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523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865431" y="921041"/>
            <a:ext cx="46551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Bahnschrift" panose="020B0502040204020203" pitchFamily="34" charset="0"/>
              </a:rPr>
              <a:t>(3)QDR overflow</a:t>
            </a:r>
            <a:r>
              <a:rPr lang="zh-TW" altLang="en-US" b="1" dirty="0" smtClean="0">
                <a:latin typeface="Bahnschrift" panose="020B0502040204020203" pitchFamily="34" charset="0"/>
              </a:rPr>
              <a:t>循環步驟秒數</a:t>
            </a:r>
            <a:endParaRPr lang="en-US" altLang="zh-TW" b="1" dirty="0" smtClean="0">
              <a:latin typeface="Bahnschrift" panose="020B0502040204020203" pitchFamily="34" charset="0"/>
            </a:endParaRPr>
          </a:p>
          <a:p>
            <a:r>
              <a:rPr lang="en-US" altLang="zh-TW" b="1" dirty="0" smtClean="0">
                <a:latin typeface="Bahnschrift" panose="020B0502040204020203" pitchFamily="34" charset="0"/>
              </a:rPr>
              <a:t>120+10+60</a:t>
            </a:r>
            <a:r>
              <a:rPr lang="zh-TW" altLang="en-US" b="1" dirty="0" smtClean="0">
                <a:latin typeface="Bahnschrift" panose="020B0502040204020203" pitchFamily="34" charset="0"/>
              </a:rPr>
              <a:t> </a:t>
            </a:r>
            <a:r>
              <a:rPr lang="en-US" altLang="zh-TW" b="1" dirty="0" smtClean="0">
                <a:latin typeface="Bahnschrift" panose="020B0502040204020203" pitchFamily="34" charset="0"/>
              </a:rPr>
              <a:t>=</a:t>
            </a:r>
            <a:r>
              <a:rPr lang="zh-TW" altLang="en-US" b="1" dirty="0" smtClean="0">
                <a:latin typeface="Bahnschrift" panose="020B0502040204020203" pitchFamily="34" charset="0"/>
              </a:rPr>
              <a:t> </a:t>
            </a:r>
            <a:r>
              <a:rPr lang="en-US" altLang="zh-TW" b="1" dirty="0" smtClean="0">
                <a:latin typeface="Bahnschrift" panose="020B0502040204020203" pitchFamily="34" charset="0"/>
              </a:rPr>
              <a:t>190</a:t>
            </a:r>
            <a:r>
              <a:rPr lang="zh-TW" altLang="en-US" b="1" dirty="0" smtClean="0">
                <a:latin typeface="Bahnschrift" panose="020B0502040204020203" pitchFamily="34" charset="0"/>
              </a:rPr>
              <a:t>秒</a:t>
            </a:r>
            <a:endParaRPr lang="en-US" altLang="zh-TW" b="1" dirty="0" smtClean="0">
              <a:latin typeface="Bahnschrift" panose="020B0502040204020203" pitchFamily="34" charset="0"/>
            </a:endParaRPr>
          </a:p>
          <a:p>
            <a:r>
              <a:rPr lang="en-US" altLang="zh-TW" b="1" dirty="0" smtClean="0">
                <a:latin typeface="Bahnschrift" panose="020B0502040204020203" pitchFamily="34" charset="0"/>
              </a:rPr>
              <a:t>(4)Hot N2(</a:t>
            </a:r>
            <a:r>
              <a:rPr lang="zh-TW" altLang="en-US" b="1" dirty="0" smtClean="0">
                <a:latin typeface="Bahnschrift" panose="020B0502040204020203" pitchFamily="34" charset="0"/>
              </a:rPr>
              <a:t>目前已改</a:t>
            </a:r>
            <a:r>
              <a:rPr lang="en-US" altLang="zh-TW" b="1" dirty="0" smtClean="0">
                <a:latin typeface="Bahnschrift" panose="020B0502040204020203" pitchFamily="34" charset="0"/>
              </a:rPr>
              <a:t>HPA)</a:t>
            </a:r>
          </a:p>
          <a:p>
            <a:r>
              <a:rPr lang="zh-TW" altLang="en-US" b="1" dirty="0" smtClean="0">
                <a:latin typeface="Bahnschrift" panose="020B0502040204020203" pitchFamily="34" charset="0"/>
              </a:rPr>
              <a:t>目前設定溫度為</a:t>
            </a:r>
            <a:r>
              <a:rPr lang="en-US" altLang="zh-TW" b="1" dirty="0" smtClean="0">
                <a:latin typeface="Bahnschrift" panose="020B0502040204020203" pitchFamily="34" charset="0"/>
              </a:rPr>
              <a:t>65</a:t>
            </a:r>
            <a:r>
              <a:rPr lang="zh-TW" altLang="en-US" b="1" dirty="0" smtClean="0">
                <a:latin typeface="Bahnschrift" panose="020B0502040204020203" pitchFamily="34" charset="0"/>
              </a:rPr>
              <a:t>度，時間為</a:t>
            </a:r>
            <a:r>
              <a:rPr lang="en-US" altLang="zh-TW" b="1" dirty="0" smtClean="0">
                <a:latin typeface="Bahnschrift" panose="020B0502040204020203" pitchFamily="34" charset="0"/>
              </a:rPr>
              <a:t>1200</a:t>
            </a:r>
            <a:r>
              <a:rPr lang="zh-TW" altLang="en-US" b="1" dirty="0" smtClean="0">
                <a:latin typeface="Bahnschrift" panose="020B0502040204020203" pitchFamily="34" charset="0"/>
              </a:rPr>
              <a:t>秒。</a:t>
            </a:r>
            <a:endParaRPr lang="en-US" altLang="zh-TW" b="1" dirty="0">
              <a:latin typeface="Bahnschrift" panose="020B0502040204020203" pitchFamily="34" charset="0"/>
            </a:endParaRPr>
          </a:p>
          <a:p>
            <a:endParaRPr lang="zh-TW" altLang="en-US" dirty="0">
              <a:latin typeface="Bahnschrift" panose="020B05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39" y="2398369"/>
            <a:ext cx="3554184" cy="26033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6" t="10303" r="16546" b="13697"/>
          <a:stretch/>
        </p:blipFill>
        <p:spPr>
          <a:xfrm>
            <a:off x="5671259" y="2395660"/>
            <a:ext cx="2967645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77149" y="687282"/>
            <a:ext cx="2315110" cy="740630"/>
          </a:xfrm>
        </p:spPr>
        <p:txBody>
          <a:bodyPr/>
          <a:lstStyle/>
          <a:p>
            <a:r>
              <a:rPr lang="zh-TW" altLang="en-US" dirty="0" smtClean="0"/>
              <a:t>學習</a:t>
            </a:r>
            <a:r>
              <a:rPr lang="zh-TW" altLang="en-US" dirty="0"/>
              <a:t>進度</a:t>
            </a:r>
          </a:p>
        </p:txBody>
      </p:sp>
      <p:graphicFrame>
        <p:nvGraphicFramePr>
          <p:cNvPr id="4" name="內容版面配置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287807"/>
              </p:ext>
            </p:extLst>
          </p:nvPr>
        </p:nvGraphicFramePr>
        <p:xfrm>
          <a:off x="2477149" y="1427912"/>
          <a:ext cx="6120680" cy="39524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82384434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876009993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1201789071"/>
                    </a:ext>
                  </a:extLst>
                </a:gridCol>
              </a:tblGrid>
              <a:tr h="403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PM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種類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完成進度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備註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64039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LP-N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95%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可獨立完成，須培養熟練度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90041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LP-P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，須培養熟練度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02388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LP-T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，須培養熟練度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432630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LP-N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需再培養熟練度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02607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LP-P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需再培養熟練度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57759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LP-T BPM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需再培養熟練度</a:t>
                      </a: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573939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AP YPM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75%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 smtClean="0">
                          <a:effectLst/>
                          <a:latin typeface="+mj-ea"/>
                          <a:ea typeface="+mj-ea"/>
                        </a:rPr>
                        <a:t>　已了解流程，須累積實作經驗</a:t>
                      </a:r>
                      <a:endParaRPr lang="en-US" altLang="zh-TW" sz="1600" u="none" strike="noStrike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zh-TW" altLang="en-US" sz="1600" u="none" strike="noStrike" dirty="0" smtClean="0">
                          <a:effectLst/>
                          <a:latin typeface="+mj-ea"/>
                          <a:ea typeface="+mj-ea"/>
                        </a:rPr>
                        <a:t>及注意重要細節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132174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ea"/>
                          <a:ea typeface="+mj-ea"/>
                        </a:rPr>
                        <a:t> GRD MPM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可獨立完成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45417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RTP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　已了解流程，須累積實作經驗</a:t>
                      </a:r>
                      <a:endParaRPr kumimoji="0" lang="en-US" altLang="zh-TW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及注意重要細節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19693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WSIX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已了解流程，須累積實作經驗</a:t>
                      </a:r>
                      <a:endParaRPr kumimoji="0" lang="en-US" altLang="zh-TW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kumimoji="0" lang="zh-TW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及注意重要細節</a:t>
                      </a:r>
                      <a:endParaRPr kumimoji="0" lang="zh-TW" altLang="en-US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907" marR="13907" marT="13907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159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6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AB0E0-3FBB-C46F-A26E-EA7872F9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2" y="1707159"/>
            <a:ext cx="11448176" cy="2118220"/>
          </a:xfrm>
        </p:spPr>
        <p:txBody>
          <a:bodyPr/>
          <a:lstStyle/>
          <a:p>
            <a:pPr algn="ctr"/>
            <a:r>
              <a:rPr lang="en-US" altLang="zh-TW" sz="5400" dirty="0"/>
              <a:t>GRD &amp; </a:t>
            </a:r>
            <a:r>
              <a:rPr lang="zh-TW" altLang="zh-TW" sz="5400" dirty="0"/>
              <a:t>貼撕膠</a:t>
            </a:r>
            <a:r>
              <a:rPr lang="en-US" altLang="zh-TW" sz="5400" dirty="0"/>
              <a:t> &amp; </a:t>
            </a:r>
            <a:r>
              <a:rPr lang="zh-TW" altLang="zh-TW" sz="5400" dirty="0"/>
              <a:t>震盪槽</a:t>
            </a:r>
            <a:r>
              <a:rPr lang="en-US" altLang="zh-TW" sz="5400" dirty="0"/>
              <a:t> </a:t>
            </a:r>
            <a:r>
              <a:rPr lang="en-US" altLang="zh-TW" sz="5400" dirty="0" smtClean="0"/>
              <a:t> </a:t>
            </a:r>
            <a:r>
              <a:rPr lang="en-US" altLang="zh-TW" sz="5400" dirty="0"/>
              <a:t>PM</a:t>
            </a:r>
            <a:r>
              <a:rPr lang="zh-TW" altLang="zh-TW" sz="5400" dirty="0"/>
              <a:t>及</a:t>
            </a:r>
            <a:r>
              <a:rPr lang="zh-TW" altLang="zh-TW" sz="5400" dirty="0" smtClean="0"/>
              <a:t>架構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6055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4400" dirty="0" smtClean="0">
                <a:latin typeface="Bahnschrift" panose="020B0502040204020203" pitchFamily="34" charset="0"/>
              </a:rPr>
              <a:t>一、兩周實作</a:t>
            </a:r>
            <a:endParaRPr lang="en-US" altLang="zh-TW" sz="44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4400" dirty="0" smtClean="0">
                <a:latin typeface="Bahnschrift" panose="020B0502040204020203" pitchFamily="34" charset="0"/>
              </a:rPr>
              <a:t>二、貼膠機</a:t>
            </a:r>
            <a:endParaRPr lang="en-US" altLang="zh-TW" sz="44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4400" dirty="0" smtClean="0">
                <a:latin typeface="Bahnschrift" panose="020B0502040204020203" pitchFamily="34" charset="0"/>
              </a:rPr>
              <a:t>三、</a:t>
            </a:r>
            <a:r>
              <a:rPr lang="en-US" altLang="zh-TW" sz="4400" dirty="0" smtClean="0">
                <a:latin typeface="Bahnschrift" panose="020B0502040204020203" pitchFamily="34" charset="0"/>
              </a:rPr>
              <a:t>GRD</a:t>
            </a:r>
            <a:r>
              <a:rPr lang="zh-TW" altLang="en-US" sz="4400" dirty="0" smtClean="0">
                <a:latin typeface="Bahnschrift" panose="020B0502040204020203" pitchFamily="34" charset="0"/>
              </a:rPr>
              <a:t>研磨機</a:t>
            </a:r>
            <a:endParaRPr lang="en-US" altLang="zh-TW" sz="44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4400" dirty="0" smtClean="0">
                <a:latin typeface="Bahnschrift" panose="020B0502040204020203" pitchFamily="34" charset="0"/>
              </a:rPr>
              <a:t>四、撕膠機</a:t>
            </a:r>
            <a:endParaRPr lang="en-US" altLang="zh-TW" sz="44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4400" dirty="0">
                <a:latin typeface="Bahnschrift" panose="020B0502040204020203" pitchFamily="34" charset="0"/>
              </a:rPr>
              <a:t>五</a:t>
            </a:r>
            <a:r>
              <a:rPr lang="zh-TW" altLang="en-US" sz="4400" dirty="0" smtClean="0">
                <a:latin typeface="Bahnschrift" panose="020B0502040204020203" pitchFamily="34" charset="0"/>
              </a:rPr>
              <a:t>、震盪槽</a:t>
            </a:r>
            <a:endParaRPr lang="en-US" altLang="zh-TW" sz="44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4400" dirty="0">
                <a:latin typeface="Bahnschrift" panose="020B0502040204020203" pitchFamily="34" charset="0"/>
              </a:rPr>
              <a:t>六</a:t>
            </a:r>
            <a:r>
              <a:rPr lang="zh-TW" altLang="en-US" sz="4400" dirty="0" smtClean="0">
                <a:latin typeface="Bahnschrift" panose="020B0502040204020203" pitchFamily="34" charset="0"/>
              </a:rPr>
              <a:t>、學習進度</a:t>
            </a:r>
            <a:endParaRPr lang="zh-TW" altLang="en-US" sz="4400" dirty="0">
              <a:latin typeface="Bahnschrift" panose="020B0502040204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9200" y="52447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報告內容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41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48609990"/>
              </p:ext>
            </p:extLst>
          </p:nvPr>
        </p:nvGraphicFramePr>
        <p:xfrm>
          <a:off x="1219201" y="2382978"/>
          <a:ext cx="10363200" cy="23543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72640">
                  <a:extLst>
                    <a:ext uri="{9D8B030D-6E8A-4147-A177-3AD203B41FA5}">
                      <a16:colId xmlns:a16="http://schemas.microsoft.com/office/drawing/2014/main" val="2194353845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6011084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014473014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3041788189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973805777"/>
                    </a:ext>
                  </a:extLst>
                </a:gridCol>
              </a:tblGrid>
              <a:tr h="571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6/20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6/21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6/22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6/23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D34817"/>
                          </a:solidFill>
                        </a:rPr>
                        <a:t>6/24</a:t>
                      </a:r>
                      <a:endParaRPr lang="zh-TW" altLang="en-US" dirty="0">
                        <a:solidFill>
                          <a:srgbClr val="D34817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409605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洗管機架構</a:t>
                      </a:r>
                      <a:r>
                        <a:rPr lang="en-US" altLang="zh-TW" dirty="0" smtClean="0"/>
                        <a:t>&amp;</a:t>
                      </a:r>
                      <a:r>
                        <a:rPr lang="zh-TW" altLang="en-US" dirty="0" smtClean="0"/>
                        <a:t>基本操作認識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T3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3PM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N5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4PM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QIT</a:t>
                      </a:r>
                      <a:r>
                        <a:rPr lang="zh-TW" altLang="en-US" dirty="0" smtClean="0"/>
                        <a:t>發表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P4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3PM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884830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6/27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6/28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6/29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6/30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b="1" kern="1200" dirty="0" smtClean="0">
                          <a:solidFill>
                            <a:srgbClr val="D34817"/>
                          </a:solidFill>
                          <a:latin typeface="+mn-lt"/>
                          <a:ea typeface="+mn-ea"/>
                          <a:cs typeface="+mn-cs"/>
                        </a:rPr>
                        <a:t>7/1</a:t>
                      </a:r>
                      <a:endParaRPr kumimoji="0" lang="zh-TW" altLang="en-US" b="1" kern="1200" dirty="0">
                        <a:solidFill>
                          <a:srgbClr val="D3481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689531"/>
                  </a:ext>
                </a:extLst>
              </a:tr>
              <a:tr h="571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T5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APC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CLEAN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WSIX-02B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T8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SPM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GRD-2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MPM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N3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SPM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39832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769584" y="893747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一、兩周實作</a:t>
            </a:r>
          </a:p>
        </p:txBody>
      </p:sp>
    </p:spTree>
    <p:extLst>
      <p:ext uri="{BB962C8B-B14F-4D97-AF65-F5344CB8AC3E}">
        <p14:creationId xmlns:p14="http://schemas.microsoft.com/office/powerpoint/2010/main" val="241201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50816" y="512054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製程介紹</a:t>
            </a:r>
            <a:r>
              <a:rPr lang="en-US" altLang="zh-TW" sz="2800" dirty="0" smtClean="0"/>
              <a:t>:</a:t>
            </a:r>
            <a:endParaRPr lang="zh-TW" altLang="en-US" sz="2800" dirty="0"/>
          </a:p>
        </p:txBody>
      </p:sp>
      <p:sp>
        <p:nvSpPr>
          <p:cNvPr id="5" name="流程圖: 替代處理程序 6"/>
          <p:cNvSpPr/>
          <p:nvPr/>
        </p:nvSpPr>
        <p:spPr>
          <a:xfrm>
            <a:off x="3269262" y="1467644"/>
            <a:ext cx="1440160" cy="280831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9952 </a:t>
            </a:r>
            <a:r>
              <a:rPr lang="zh-TW" altLang="en-US" dirty="0" smtClean="0">
                <a:solidFill>
                  <a:schemeClr val="tx1"/>
                </a:solidFill>
              </a:rPr>
              <a:t>研磨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流程圖: 替代處理程序 7"/>
          <p:cNvSpPr/>
          <p:nvPr/>
        </p:nvSpPr>
        <p:spPr>
          <a:xfrm>
            <a:off x="5051460" y="1467644"/>
            <a:ext cx="1440160" cy="280831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撕膠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替代處理程序 8"/>
          <p:cNvSpPr/>
          <p:nvPr/>
        </p:nvSpPr>
        <p:spPr>
          <a:xfrm>
            <a:off x="6833658" y="1467644"/>
            <a:ext cx="1440160" cy="280831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震盪槽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替代處理程序 9"/>
          <p:cNvSpPr/>
          <p:nvPr/>
        </p:nvSpPr>
        <p:spPr>
          <a:xfrm>
            <a:off x="8615856" y="1467644"/>
            <a:ext cx="1440160" cy="280831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烘烤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2999232" y="2763788"/>
            <a:ext cx="23402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4769429" y="2763788"/>
            <a:ext cx="23402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539626" y="2763788"/>
            <a:ext cx="23402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8309822" y="2763788"/>
            <a:ext cx="23402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660" y="1755676"/>
            <a:ext cx="1337956" cy="16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流程圖: 替代處理程序 19"/>
          <p:cNvSpPr/>
          <p:nvPr/>
        </p:nvSpPr>
        <p:spPr>
          <a:xfrm>
            <a:off x="10398054" y="2169722"/>
            <a:ext cx="1128573" cy="1404156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9962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QC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4767423"/>
            <a:ext cx="3267075" cy="134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88" y="1926729"/>
            <a:ext cx="1255020" cy="6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10852" y="1834913"/>
            <a:ext cx="1250168" cy="130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95" y="1959111"/>
            <a:ext cx="1330821" cy="130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向右箭號 19"/>
          <p:cNvSpPr/>
          <p:nvPr/>
        </p:nvSpPr>
        <p:spPr>
          <a:xfrm>
            <a:off x="10101197" y="2763788"/>
            <a:ext cx="23402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流程圖: 替代處理程序 5"/>
          <p:cNvSpPr/>
          <p:nvPr/>
        </p:nvSpPr>
        <p:spPr>
          <a:xfrm>
            <a:off x="1500452" y="1481944"/>
            <a:ext cx="1440160" cy="280831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貼膠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37" y="1598539"/>
            <a:ext cx="13335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20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61633" y="136692"/>
            <a:ext cx="50358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二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、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Paste </a:t>
            </a:r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貼膠 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9951</a:t>
            </a:r>
            <a:endParaRPr lang="en-US" altLang="zh-TW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6" y="1348559"/>
            <a:ext cx="3577752" cy="455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914" y="1128973"/>
            <a:ext cx="3614924" cy="275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7060390" y="4154736"/>
            <a:ext cx="1368152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LOADLOCK B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689838" y="4065417"/>
            <a:ext cx="1368152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LOADLOCK A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endCxn id="8" idx="0"/>
          </p:cNvCxnSpPr>
          <p:nvPr/>
        </p:nvCxnSpPr>
        <p:spPr>
          <a:xfrm flipH="1">
            <a:off x="7744466" y="3718812"/>
            <a:ext cx="126014" cy="4359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10279270" y="3721261"/>
            <a:ext cx="1008112" cy="3127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0963346" y="1777045"/>
            <a:ext cx="1008112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ALIGNER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9667202" y="2065077"/>
            <a:ext cx="1224136" cy="8419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8731098" y="2821161"/>
            <a:ext cx="288032" cy="16108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473" y="4599205"/>
            <a:ext cx="2490062" cy="201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10305666" y="5463756"/>
            <a:ext cx="1581293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CHUCK TABLE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254193" y="1348559"/>
            <a:ext cx="2896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晶背研磨前會先在晶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面貼膠保護晶面避免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研磨時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刮傷。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254193" y="2829544"/>
            <a:ext cx="27980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機台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LOADLOCK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先傳到轉平邊地方轉好，放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chuck table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，執行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WAFER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貼膠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大滾輪滾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，切割先從平邊切好，再切圓邊，圓邊切完再用小滾輪滾一次，再傳回原本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CASSETTE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位置。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44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27350" y="136692"/>
            <a:ext cx="50962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三、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GRD</a:t>
            </a:r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研磨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機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9952</a:t>
            </a:r>
            <a:endParaRPr lang="zh-TW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16" name="圖片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0503" y="2095964"/>
            <a:ext cx="4835280" cy="3603429"/>
          </a:xfrm>
          <a:prstGeom prst="rect">
            <a:avLst/>
          </a:prstGeom>
        </p:spPr>
      </p:pic>
      <p:sp>
        <p:nvSpPr>
          <p:cNvPr id="56" name="文字方塊 55"/>
          <p:cNvSpPr txBox="1"/>
          <p:nvPr/>
        </p:nvSpPr>
        <p:spPr>
          <a:xfrm>
            <a:off x="1344483" y="1089329"/>
            <a:ext cx="39741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dirty="0" smtClean="0">
                <a:latin typeface="Bahnschrift" panose="020B0502040204020203" pitchFamily="34" charset="0"/>
              </a:rPr>
              <a:t> </a:t>
            </a:r>
            <a:endParaRPr lang="en-US" altLang="zh-TW" dirty="0" smtClean="0">
              <a:latin typeface="Bahnschrift" panose="020B0502040204020203" pitchFamily="34" charset="0"/>
            </a:endParaRPr>
          </a:p>
          <a:p>
            <a:pPr lvl="0"/>
            <a:r>
              <a:rPr lang="en-US" altLang="zh-TW" sz="2800" dirty="0" smtClean="0">
                <a:latin typeface="Bahnschrift" panose="020B0502040204020203" pitchFamily="34" charset="0"/>
              </a:rPr>
              <a:t>(1)Monitor</a:t>
            </a:r>
            <a:endParaRPr lang="zh-TW" altLang="zh-TW" sz="2800" dirty="0">
              <a:latin typeface="Bahnschrift" panose="020B0502040204020203" pitchFamily="34" charset="0"/>
            </a:endParaRPr>
          </a:p>
          <a:p>
            <a:pPr lvl="0"/>
            <a:r>
              <a:rPr lang="en-US" altLang="zh-TW" sz="2800" dirty="0">
                <a:latin typeface="Bahnschrift" panose="020B0502040204020203" pitchFamily="34" charset="0"/>
              </a:rPr>
              <a:t> </a:t>
            </a:r>
            <a:r>
              <a:rPr lang="en-US" altLang="zh-TW" sz="2800" dirty="0" smtClean="0">
                <a:latin typeface="Bahnschrift" panose="020B0502040204020203" pitchFamily="34" charset="0"/>
              </a:rPr>
              <a:t>(2)Cassette </a:t>
            </a:r>
            <a:r>
              <a:rPr lang="en-US" altLang="zh-TW" sz="2800" dirty="0">
                <a:latin typeface="Bahnschrift" panose="020B0502040204020203" pitchFamily="34" charset="0"/>
              </a:rPr>
              <a:t>A</a:t>
            </a:r>
            <a:endParaRPr lang="zh-TW" altLang="zh-TW" sz="2800" dirty="0">
              <a:latin typeface="Bahnschrift" panose="020B0502040204020203" pitchFamily="34" charset="0"/>
            </a:endParaRPr>
          </a:p>
          <a:p>
            <a:pPr lvl="0"/>
            <a:r>
              <a:rPr lang="en-US" altLang="zh-TW" sz="2800" dirty="0">
                <a:latin typeface="Bahnschrift" panose="020B0502040204020203" pitchFamily="34" charset="0"/>
              </a:rPr>
              <a:t> </a:t>
            </a:r>
            <a:r>
              <a:rPr lang="en-US" altLang="zh-TW" sz="2800" dirty="0" smtClean="0">
                <a:latin typeface="Bahnschrift" panose="020B0502040204020203" pitchFamily="34" charset="0"/>
              </a:rPr>
              <a:t>(3)Cassette </a:t>
            </a:r>
            <a:r>
              <a:rPr lang="en-US" altLang="zh-TW" sz="2800" dirty="0">
                <a:latin typeface="Bahnschrift" panose="020B0502040204020203" pitchFamily="34" charset="0"/>
              </a:rPr>
              <a:t>B</a:t>
            </a:r>
            <a:endParaRPr lang="zh-TW" altLang="zh-TW" sz="2800" dirty="0">
              <a:latin typeface="Bahnschrift" panose="020B0502040204020203" pitchFamily="34" charset="0"/>
            </a:endParaRPr>
          </a:p>
          <a:p>
            <a:pPr lvl="0"/>
            <a:r>
              <a:rPr lang="en-US" altLang="zh-TW" sz="2800" dirty="0">
                <a:latin typeface="Bahnschrift" panose="020B0502040204020203" pitchFamily="34" charset="0"/>
              </a:rPr>
              <a:t> </a:t>
            </a:r>
            <a:r>
              <a:rPr lang="en-US" altLang="zh-TW" sz="2800" dirty="0" smtClean="0">
                <a:latin typeface="Bahnschrift" panose="020B0502040204020203" pitchFamily="34" charset="0"/>
              </a:rPr>
              <a:t>(4)EMO </a:t>
            </a:r>
            <a:r>
              <a:rPr lang="en-US" altLang="zh-TW" sz="2800" dirty="0">
                <a:latin typeface="Bahnschrift" panose="020B0502040204020203" pitchFamily="34" charset="0"/>
              </a:rPr>
              <a:t>switch</a:t>
            </a:r>
            <a:endParaRPr lang="zh-TW" altLang="zh-TW" sz="2800" dirty="0">
              <a:latin typeface="Bahnschrift" panose="020B0502040204020203" pitchFamily="34" charset="0"/>
            </a:endParaRPr>
          </a:p>
          <a:p>
            <a:pPr lvl="0"/>
            <a:r>
              <a:rPr lang="en-US" altLang="zh-TW" sz="2800" dirty="0">
                <a:latin typeface="Bahnschrift" panose="020B0502040204020203" pitchFamily="34" charset="0"/>
              </a:rPr>
              <a:t> </a:t>
            </a:r>
            <a:r>
              <a:rPr lang="en-US" altLang="zh-TW" sz="2800" dirty="0" smtClean="0">
                <a:latin typeface="Bahnschrift" panose="020B0502040204020203" pitchFamily="34" charset="0"/>
              </a:rPr>
              <a:t>(5)Operation </a:t>
            </a:r>
            <a:r>
              <a:rPr lang="en-US" altLang="zh-TW" sz="2800" dirty="0">
                <a:latin typeface="Bahnschrift" panose="020B0502040204020203" pitchFamily="34" charset="0"/>
              </a:rPr>
              <a:t>Panel</a:t>
            </a:r>
            <a:endParaRPr lang="zh-TW" altLang="zh-TW" sz="2800" dirty="0">
              <a:latin typeface="Bahnschrift" panose="020B0502040204020203" pitchFamily="34" charset="0"/>
            </a:endParaRPr>
          </a:p>
          <a:p>
            <a:pPr lvl="0"/>
            <a:r>
              <a:rPr lang="en-US" altLang="zh-TW" sz="2800" dirty="0">
                <a:latin typeface="Bahnschrift" panose="020B0502040204020203" pitchFamily="34" charset="0"/>
              </a:rPr>
              <a:t> </a:t>
            </a:r>
            <a:r>
              <a:rPr lang="en-US" altLang="zh-TW" sz="2800" dirty="0" smtClean="0">
                <a:latin typeface="Bahnschrift" panose="020B0502040204020203" pitchFamily="34" charset="0"/>
              </a:rPr>
              <a:t>(6)Gauges </a:t>
            </a:r>
            <a:r>
              <a:rPr lang="en-US" altLang="zh-TW" sz="2800" dirty="0">
                <a:latin typeface="Bahnschrift" panose="020B0502040204020203" pitchFamily="34" charset="0"/>
              </a:rPr>
              <a:t>and Meters</a:t>
            </a:r>
            <a:endParaRPr lang="zh-TW" altLang="zh-TW" sz="2800" dirty="0">
              <a:latin typeface="Bahnschrift" panose="020B0502040204020203" pitchFamily="34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8498473" y="2180493"/>
            <a:ext cx="399343" cy="36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Bahnschrift SemiBold" panose="020B0502040204020203" pitchFamily="34" charset="0"/>
              </a:rPr>
              <a:t>1</a:t>
            </a:r>
            <a:endParaRPr lang="zh-TW" altLang="en-US" sz="2800" dirty="0">
              <a:latin typeface="Bahnschrift SemiBold" panose="020B0502040204020203" pitchFamily="34" charset="0"/>
            </a:endParaRPr>
          </a:p>
        </p:txBody>
      </p:sp>
      <p:sp>
        <p:nvSpPr>
          <p:cNvPr id="60" name="橢圓 59"/>
          <p:cNvSpPr/>
          <p:nvPr/>
        </p:nvSpPr>
        <p:spPr>
          <a:xfrm>
            <a:off x="8314163" y="4883643"/>
            <a:ext cx="399343" cy="36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Bahnschrift SemiBold" panose="020B0502040204020203" pitchFamily="34" charset="0"/>
              </a:rPr>
              <a:t>6</a:t>
            </a:r>
            <a:endParaRPr lang="zh-TW" altLang="en-US" sz="2800" dirty="0">
              <a:latin typeface="Bahnschrift SemiBold" panose="020B0502040204020203" pitchFamily="34" charset="0"/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7797451" y="4337936"/>
            <a:ext cx="399343" cy="36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Bahnschrift SemiBold" panose="020B0502040204020203" pitchFamily="34" charset="0"/>
              </a:rPr>
              <a:t>5</a:t>
            </a:r>
            <a:endParaRPr lang="zh-TW" altLang="en-US" sz="2800" dirty="0">
              <a:latin typeface="Bahnschrift SemiBold" panose="020B0502040204020203" pitchFamily="34" charset="0"/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9002944" y="4572001"/>
            <a:ext cx="399343" cy="36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Bahnschrift SemiBold" panose="020B0502040204020203" pitchFamily="34" charset="0"/>
              </a:rPr>
              <a:t>4</a:t>
            </a:r>
            <a:endParaRPr lang="zh-TW" altLang="en-US" sz="2800" dirty="0">
              <a:latin typeface="Bahnschrift SemiBold" panose="020B0502040204020203" pitchFamily="34" charset="0"/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7419950" y="3977452"/>
            <a:ext cx="399343" cy="36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Bahnschrift SemiBold" panose="020B0502040204020203" pitchFamily="34" charset="0"/>
              </a:rPr>
              <a:t>3</a:t>
            </a:r>
            <a:endParaRPr lang="zh-TW" altLang="en-US" sz="2800" dirty="0">
              <a:latin typeface="Bahnschrift SemiBold" panose="020B0502040204020203" pitchFamily="34" charset="0"/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9647334" y="3977452"/>
            <a:ext cx="399343" cy="36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Bahnschrift SemiBold" panose="020B0502040204020203" pitchFamily="34" charset="0"/>
              </a:rPr>
              <a:t>2</a:t>
            </a:r>
            <a:endParaRPr lang="zh-TW" altLang="en-US" sz="2800" dirty="0">
              <a:latin typeface="Bahnschrift SemiBold" panose="020B0502040204020203" pitchFamily="34" charset="0"/>
            </a:endParaRPr>
          </a:p>
        </p:txBody>
      </p:sp>
      <p:pic>
        <p:nvPicPr>
          <p:cNvPr id="65" name="圖片 6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3" b="13269"/>
          <a:stretch/>
        </p:blipFill>
        <p:spPr>
          <a:xfrm>
            <a:off x="1529054" y="4266348"/>
            <a:ext cx="4115179" cy="1955557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1291729" y="913054"/>
            <a:ext cx="7817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一、機台外觀</a:t>
            </a:r>
            <a:r>
              <a:rPr lang="en-US" altLang="zh-TW" sz="3200" dirty="0">
                <a:latin typeface="+mj-ea"/>
              </a:rPr>
              <a:t>DISCO</a:t>
            </a:r>
            <a:r>
              <a:rPr lang="zh-TW" altLang="en-US" sz="3200" dirty="0">
                <a:latin typeface="+mj-ea"/>
              </a:rPr>
              <a:t> </a:t>
            </a:r>
            <a:r>
              <a:rPr lang="en-US" altLang="zh-TW" sz="3200" dirty="0">
                <a:latin typeface="+mj-ea"/>
              </a:rPr>
              <a:t>DFG</a:t>
            </a:r>
            <a:r>
              <a:rPr lang="zh-TW" altLang="en-US" sz="3200" dirty="0">
                <a:latin typeface="+mj-ea"/>
              </a:rPr>
              <a:t> </a:t>
            </a:r>
            <a:r>
              <a:rPr lang="en-US" altLang="zh-TW" sz="3200" dirty="0">
                <a:latin typeface="+mj-ea"/>
              </a:rPr>
              <a:t>840(DFG841)</a:t>
            </a:r>
            <a:r>
              <a:rPr lang="zh-TW" altLang="en-US" sz="3200" dirty="0">
                <a:latin typeface="+mj-ea"/>
              </a:rPr>
              <a:t>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831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1" t="12143" r="15923" b="22140"/>
          <a:stretch/>
        </p:blipFill>
        <p:spPr bwMode="auto">
          <a:xfrm>
            <a:off x="5986462" y="1924783"/>
            <a:ext cx="5476875" cy="3448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975947" y="1924783"/>
            <a:ext cx="4572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AutoNum type="circleNumWdWhitePlain"/>
            </a:pPr>
            <a:r>
              <a:rPr lang="en-US" altLang="zh-TW" sz="2800" dirty="0">
                <a:latin typeface="Bahnschrift Condensed" panose="020B0502040204020203" pitchFamily="34" charset="0"/>
              </a:rPr>
              <a:t>Spinner table vacuum gauge</a:t>
            </a:r>
            <a:endParaRPr lang="zh-TW" altLang="zh-TW" sz="2800" dirty="0">
              <a:latin typeface="Bahnschrift Condensed" panose="020B0502040204020203" pitchFamily="34" charset="0"/>
            </a:endParaRPr>
          </a:p>
          <a:p>
            <a:pPr marL="342900" lvl="0" indent="-342900">
              <a:buFont typeface="Wingdings" panose="05000000000000000000" pitchFamily="2" charset="2"/>
              <a:buAutoNum type="circleNumWdWhitePlain"/>
            </a:pPr>
            <a:r>
              <a:rPr lang="en-US" altLang="zh-TW" sz="2800" dirty="0">
                <a:latin typeface="Bahnschrift Condensed" panose="020B0502040204020203" pitchFamily="34" charset="0"/>
              </a:rPr>
              <a:t> Robot pick vacuum gauge</a:t>
            </a:r>
            <a:endParaRPr lang="zh-TW" altLang="zh-TW" sz="2800" dirty="0">
              <a:latin typeface="Bahnschrift Condensed" panose="020B0502040204020203" pitchFamily="34" charset="0"/>
            </a:endParaRPr>
          </a:p>
          <a:p>
            <a:pPr marL="342900" lvl="0" indent="-342900">
              <a:buFont typeface="Wingdings" panose="05000000000000000000" pitchFamily="2" charset="2"/>
              <a:buAutoNum type="circleNumWdWhitePlain"/>
            </a:pPr>
            <a:r>
              <a:rPr lang="en-US" altLang="zh-TW" sz="2800" dirty="0">
                <a:latin typeface="Bahnschrift Condensed" panose="020B0502040204020203" pitchFamily="34" charset="0"/>
              </a:rPr>
              <a:t> Z2 chuck table vacuum gauge</a:t>
            </a:r>
            <a:endParaRPr lang="zh-TW" altLang="zh-TW" sz="2800" dirty="0">
              <a:latin typeface="Bahnschrift Condensed" panose="020B0502040204020203" pitchFamily="34" charset="0"/>
            </a:endParaRPr>
          </a:p>
          <a:p>
            <a:pPr marL="342900" lvl="0" indent="-342900">
              <a:buFont typeface="Wingdings" panose="05000000000000000000" pitchFamily="2" charset="2"/>
              <a:buAutoNum type="circleNumWdWhitePlain"/>
            </a:pPr>
            <a:r>
              <a:rPr lang="en-US" altLang="zh-TW" sz="2800" dirty="0">
                <a:latin typeface="Bahnschrift Condensed" panose="020B0502040204020203" pitchFamily="34" charset="0"/>
              </a:rPr>
              <a:t> Z1 chuck table vacuum gauge</a:t>
            </a:r>
            <a:endParaRPr lang="zh-TW" altLang="zh-TW" sz="2800" dirty="0">
              <a:latin typeface="Bahnschrift Condensed" panose="020B0502040204020203" pitchFamily="34" charset="0"/>
            </a:endParaRPr>
          </a:p>
          <a:p>
            <a:pPr marL="342900" lvl="0" indent="-342900">
              <a:buFont typeface="Wingdings" panose="05000000000000000000" pitchFamily="2" charset="2"/>
              <a:buAutoNum type="circleNumWdWhitePlain"/>
            </a:pPr>
            <a:r>
              <a:rPr lang="en-US" altLang="zh-TW" sz="2800" dirty="0">
                <a:latin typeface="Bahnschrift Condensed" panose="020B0502040204020203" pitchFamily="34" charset="0"/>
              </a:rPr>
              <a:t> L pad vacuum gauge</a:t>
            </a:r>
            <a:endParaRPr lang="zh-TW" altLang="zh-TW" sz="2800" dirty="0">
              <a:latin typeface="Bahnschrift Condensed" panose="020B0502040204020203" pitchFamily="34" charset="0"/>
            </a:endParaRPr>
          </a:p>
          <a:p>
            <a:pPr marL="342900" lvl="0" indent="-342900">
              <a:buFont typeface="Wingdings" panose="05000000000000000000" pitchFamily="2" charset="2"/>
              <a:buAutoNum type="circleNumWdWhitePlain"/>
            </a:pPr>
            <a:r>
              <a:rPr lang="en-US" altLang="zh-TW" sz="2800" dirty="0">
                <a:latin typeface="Bahnschrift Condensed" panose="020B0502040204020203" pitchFamily="34" charset="0"/>
              </a:rPr>
              <a:t> M pad vacuum gauge</a:t>
            </a:r>
            <a:endParaRPr lang="zh-TW" altLang="zh-TW" sz="2800" dirty="0">
              <a:latin typeface="Bahnschrift Condense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en-US" altLang="zh-TW" sz="2800" dirty="0">
                <a:latin typeface="Bahnschrift Condensed" panose="020B0502040204020203" pitchFamily="34" charset="0"/>
              </a:rPr>
              <a:t> </a:t>
            </a:r>
            <a:r>
              <a:rPr lang="en-US" altLang="zh-TW" sz="2800" dirty="0" smtClean="0">
                <a:latin typeface="Bahnschrift Condensed" panose="020B0502040204020203" pitchFamily="34" charset="0"/>
              </a:rPr>
              <a:t>R </a:t>
            </a:r>
            <a:r>
              <a:rPr lang="en-US" altLang="zh-TW" sz="2800" dirty="0">
                <a:latin typeface="Bahnschrift Condensed" panose="020B0502040204020203" pitchFamily="34" charset="0"/>
              </a:rPr>
              <a:t>pad vacuum gauge</a:t>
            </a:r>
            <a:endParaRPr lang="zh-TW" altLang="zh-TW" sz="2800" dirty="0">
              <a:latin typeface="Bahnschrift Condense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88025" y="532484"/>
            <a:ext cx="529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二</a:t>
            </a:r>
            <a:r>
              <a:rPr lang="zh-TW" altLang="en-US" sz="3200" dirty="0" smtClean="0"/>
              <a:t>、各</a:t>
            </a:r>
            <a:r>
              <a:rPr lang="en-US" altLang="zh-TW" sz="3200" dirty="0" smtClean="0"/>
              <a:t>vacuum</a:t>
            </a:r>
            <a:r>
              <a:rPr lang="zh-TW" altLang="en-US" sz="3200" dirty="0" smtClean="0"/>
              <a:t>電壓值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3923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888024" y="356638"/>
            <a:ext cx="529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三、內部構造</a:t>
            </a:r>
            <a:endParaRPr lang="zh-TW" altLang="en-US" sz="3200" dirty="0"/>
          </a:p>
        </p:txBody>
      </p:sp>
      <p:pic>
        <p:nvPicPr>
          <p:cNvPr id="9" name="圖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24" y="1566224"/>
            <a:ext cx="3556053" cy="3911383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92" y="4007082"/>
            <a:ext cx="2667064" cy="268386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61455" y="1209987"/>
            <a:ext cx="3144927" cy="2695575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000" r="-7000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矩形 13"/>
          <p:cNvSpPr/>
          <p:nvPr/>
        </p:nvSpPr>
        <p:spPr>
          <a:xfrm>
            <a:off x="8085259" y="3833446"/>
            <a:ext cx="3141934" cy="269301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000" r="-7000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5" name="圖片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259" y="685941"/>
            <a:ext cx="3616573" cy="2646344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4" name="右彎箭號 3"/>
          <p:cNvSpPr/>
          <p:nvPr/>
        </p:nvSpPr>
        <p:spPr>
          <a:xfrm>
            <a:off x="5073162" y="835269"/>
            <a:ext cx="3012097" cy="87923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右彎箭號 15"/>
          <p:cNvSpPr/>
          <p:nvPr/>
        </p:nvSpPr>
        <p:spPr>
          <a:xfrm>
            <a:off x="7047772" y="835269"/>
            <a:ext cx="1037487" cy="87923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 rot="1698590">
            <a:off x="7658100" y="3905562"/>
            <a:ext cx="975946" cy="157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 rot="12739536">
            <a:off x="3869681" y="3315013"/>
            <a:ext cx="975946" cy="157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3903148" y="4977086"/>
            <a:ext cx="2303584" cy="100104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91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voton" id="{197CB1B1-6B47-4B89-86E8-D8FE51B58931}" vid="{6844F02B-1103-490D-A483-7FA56575D76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15CC256-8EFB-4A5D-8A8B-325E13213122}"/>
</file>

<file path=customXml/itemProps2.xml><?xml version="1.0" encoding="utf-8"?>
<ds:datastoreItem xmlns:ds="http://schemas.openxmlformats.org/officeDocument/2006/customXml" ds:itemID="{8D1DAF68-DAF0-4761-BED3-D81EEE6C89E5}"/>
</file>

<file path=customXml/itemProps3.xml><?xml version="1.0" encoding="utf-8"?>
<ds:datastoreItem xmlns:ds="http://schemas.openxmlformats.org/officeDocument/2006/customXml" ds:itemID="{EB16E740-4719-4C65-9D54-3CB6DB22D1DD}"/>
</file>

<file path=docProps/app.xml><?xml version="1.0" encoding="utf-8"?>
<Properties xmlns="http://schemas.openxmlformats.org/officeDocument/2006/extended-properties" xmlns:vt="http://schemas.openxmlformats.org/officeDocument/2006/docPropsVTypes">
  <Template>Nuvoton</Template>
  <TotalTime>14306</TotalTime>
  <Words>1222</Words>
  <Application>Microsoft Office PowerPoint</Application>
  <PresentationFormat>寬螢幕</PresentationFormat>
  <Paragraphs>287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31" baseType="lpstr">
      <vt:lpstr>Franklin Gothic Book</vt:lpstr>
      <vt:lpstr>Microsoft YaHei</vt:lpstr>
      <vt:lpstr>Perpetua</vt:lpstr>
      <vt:lpstr>微軟正黑體</vt:lpstr>
      <vt:lpstr>新細明體</vt:lpstr>
      <vt:lpstr>標楷體</vt:lpstr>
      <vt:lpstr>Arial</vt:lpstr>
      <vt:lpstr>Bahnschrift</vt:lpstr>
      <vt:lpstr>Bahnschrift Condensed</vt:lpstr>
      <vt:lpstr>Bahnschrift SemiBold</vt:lpstr>
      <vt:lpstr>Calibri</vt:lpstr>
      <vt:lpstr>Times New Roman</vt:lpstr>
      <vt:lpstr>Wingdings</vt:lpstr>
      <vt:lpstr>Wingdings 2</vt:lpstr>
      <vt:lpstr>Nuvoton</vt:lpstr>
      <vt:lpstr>新人週報</vt:lpstr>
      <vt:lpstr>GRD &amp; 貼撕膠 &amp; 震盪槽  PM及架構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 WAN HAO</dc:creator>
  <cp:lastModifiedBy>S220 THChiu</cp:lastModifiedBy>
  <cp:revision>123</cp:revision>
  <dcterms:created xsi:type="dcterms:W3CDTF">2022-05-23T14:52:50Z</dcterms:created>
  <dcterms:modified xsi:type="dcterms:W3CDTF">2022-07-18T02:14:54Z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r8>39200</vt:r8>
  </property>
</Properties>
</file>